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6" r:id="rId5"/>
    <p:sldId id="262" r:id="rId6"/>
    <p:sldId id="257" r:id="rId7"/>
    <p:sldId id="275" r:id="rId8"/>
    <p:sldId id="274" r:id="rId9"/>
    <p:sldId id="273" r:id="rId10"/>
    <p:sldId id="258" r:id="rId11"/>
    <p:sldId id="276" r:id="rId12"/>
    <p:sldId id="265" r:id="rId13"/>
    <p:sldId id="267"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072"/>
    <a:srgbClr val="E4E4E4"/>
    <a:srgbClr val="3BABFF"/>
    <a:srgbClr val="6E85FA"/>
    <a:srgbClr val="25C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76" autoAdjust="0"/>
    <p:restoredTop sz="94660"/>
  </p:normalViewPr>
  <p:slideViewPr>
    <p:cSldViewPr snapToGrid="0">
      <p:cViewPr varScale="1">
        <p:scale>
          <a:sx n="81" d="100"/>
          <a:sy n="81" d="100"/>
        </p:scale>
        <p:origin x="25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Barlow" userId="c2f84c35-0ec3-47ad-8a69-3eb7aee6052e" providerId="ADAL" clId="{B96B070C-779E-4983-8619-FFF31649165B}"/>
    <pc:docChg chg="custSel modSld">
      <pc:chgData name="Nicola Barlow" userId="c2f84c35-0ec3-47ad-8a69-3eb7aee6052e" providerId="ADAL" clId="{B96B070C-779E-4983-8619-FFF31649165B}" dt="2023-10-27T10:24:45.248" v="76" actId="14100"/>
      <pc:docMkLst>
        <pc:docMk/>
      </pc:docMkLst>
      <pc:sldChg chg="delSp modSp mod">
        <pc:chgData name="Nicola Barlow" userId="c2f84c35-0ec3-47ad-8a69-3eb7aee6052e" providerId="ADAL" clId="{B96B070C-779E-4983-8619-FFF31649165B}" dt="2023-10-27T10:24:45.248" v="76" actId="14100"/>
        <pc:sldMkLst>
          <pc:docMk/>
          <pc:sldMk cId="2914901649" sldId="262"/>
        </pc:sldMkLst>
        <pc:spChg chg="mod">
          <ac:chgData name="Nicola Barlow" userId="c2f84c35-0ec3-47ad-8a69-3eb7aee6052e" providerId="ADAL" clId="{B96B070C-779E-4983-8619-FFF31649165B}" dt="2023-10-27T10:24:45.248" v="76" actId="14100"/>
          <ac:spMkLst>
            <pc:docMk/>
            <pc:sldMk cId="2914901649" sldId="262"/>
            <ac:spMk id="6" creationId="{00000000-0000-0000-0000-000000000000}"/>
          </ac:spMkLst>
        </pc:spChg>
        <pc:spChg chg="del">
          <ac:chgData name="Nicola Barlow" userId="c2f84c35-0ec3-47ad-8a69-3eb7aee6052e" providerId="ADAL" clId="{B96B070C-779E-4983-8619-FFF31649165B}" dt="2023-10-27T10:21:50.268" v="4" actId="478"/>
          <ac:spMkLst>
            <pc:docMk/>
            <pc:sldMk cId="2914901649" sldId="262"/>
            <ac:spMk id="7" creationId="{00000000-0000-0000-0000-000000000000}"/>
          </ac:spMkLst>
        </pc:spChg>
        <pc:spChg chg="mod">
          <ac:chgData name="Nicola Barlow" userId="c2f84c35-0ec3-47ad-8a69-3eb7aee6052e" providerId="ADAL" clId="{B96B070C-779E-4983-8619-FFF31649165B}" dt="2023-10-27T10:21:47.419" v="3" actId="255"/>
          <ac:spMkLst>
            <pc:docMk/>
            <pc:sldMk cId="2914901649" sldId="262"/>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58013-D194-4FF6-933C-DC4EBD2CC70F}"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45987-F04C-4C4B-BC38-5F37135A9DBB}" type="slidenum">
              <a:rPr lang="en-GB" smtClean="0"/>
              <a:t>‹#›</a:t>
            </a:fld>
            <a:endParaRPr lang="en-GB"/>
          </a:p>
        </p:txBody>
      </p:sp>
    </p:spTree>
    <p:extLst>
      <p:ext uri="{BB962C8B-B14F-4D97-AF65-F5344CB8AC3E}">
        <p14:creationId xmlns:p14="http://schemas.microsoft.com/office/powerpoint/2010/main" val="352794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645987-F04C-4C4B-BC38-5F37135A9DBB}" type="slidenum">
              <a:rPr lang="en-GB" smtClean="0"/>
              <a:t>2</a:t>
            </a:fld>
            <a:endParaRPr lang="en-GB" dirty="0"/>
          </a:p>
        </p:txBody>
      </p:sp>
    </p:spTree>
    <p:extLst>
      <p:ext uri="{BB962C8B-B14F-4D97-AF65-F5344CB8AC3E}">
        <p14:creationId xmlns:p14="http://schemas.microsoft.com/office/powerpoint/2010/main" val="158622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45987-F04C-4C4B-BC38-5F37135A9DBB}" type="slidenum">
              <a:rPr lang="en-GB" smtClean="0"/>
              <a:t>3</a:t>
            </a:fld>
            <a:endParaRPr lang="en-GB"/>
          </a:p>
        </p:txBody>
      </p:sp>
    </p:spTree>
    <p:extLst>
      <p:ext uri="{BB962C8B-B14F-4D97-AF65-F5344CB8AC3E}">
        <p14:creationId xmlns:p14="http://schemas.microsoft.com/office/powerpoint/2010/main" val="383610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45987-F04C-4C4B-BC38-5F37135A9DBB}" type="slidenum">
              <a:rPr lang="en-GB" smtClean="0"/>
              <a:t>6</a:t>
            </a:fld>
            <a:endParaRPr lang="en-GB"/>
          </a:p>
        </p:txBody>
      </p:sp>
    </p:spTree>
    <p:extLst>
      <p:ext uri="{BB962C8B-B14F-4D97-AF65-F5344CB8AC3E}">
        <p14:creationId xmlns:p14="http://schemas.microsoft.com/office/powerpoint/2010/main" val="1356537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645987-F04C-4C4B-BC38-5F37135A9DBB}" type="slidenum">
              <a:rPr lang="en-GB" smtClean="0"/>
              <a:t>7</a:t>
            </a:fld>
            <a:endParaRPr lang="en-GB"/>
          </a:p>
        </p:txBody>
      </p:sp>
    </p:spTree>
    <p:extLst>
      <p:ext uri="{BB962C8B-B14F-4D97-AF65-F5344CB8AC3E}">
        <p14:creationId xmlns:p14="http://schemas.microsoft.com/office/powerpoint/2010/main" val="368642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645987-F04C-4C4B-BC38-5F37135A9DBB}" type="slidenum">
              <a:rPr lang="en-GB" smtClean="0"/>
              <a:t>8</a:t>
            </a:fld>
            <a:endParaRPr lang="en-GB"/>
          </a:p>
        </p:txBody>
      </p:sp>
    </p:spTree>
    <p:extLst>
      <p:ext uri="{BB962C8B-B14F-4D97-AF65-F5344CB8AC3E}">
        <p14:creationId xmlns:p14="http://schemas.microsoft.com/office/powerpoint/2010/main" val="146733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645987-F04C-4C4B-BC38-5F37135A9DBB}" type="slidenum">
              <a:rPr lang="en-GB" smtClean="0"/>
              <a:t>10</a:t>
            </a:fld>
            <a:endParaRPr lang="en-GB"/>
          </a:p>
        </p:txBody>
      </p:sp>
    </p:spTree>
    <p:extLst>
      <p:ext uri="{BB962C8B-B14F-4D97-AF65-F5344CB8AC3E}">
        <p14:creationId xmlns:p14="http://schemas.microsoft.com/office/powerpoint/2010/main" val="392496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42BAC7-CEEC-40DE-A5AA-1C9A8EFE9EB3}" type="datetimeFigureOut">
              <a:rPr lang="en-GB" smtClean="0"/>
              <a:t>20/02/2025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2581249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42BAC7-CEEC-40DE-A5AA-1C9A8EFE9EB3}" type="datetimeFigureOut">
              <a:rPr lang="en-GB" smtClean="0"/>
              <a:t>20/02/2025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80323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42BAC7-CEEC-40DE-A5AA-1C9A8EFE9EB3}" type="datetimeFigureOut">
              <a:rPr lang="en-GB" smtClean="0"/>
              <a:t>20/02/2025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256237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42BAC7-CEEC-40DE-A5AA-1C9A8EFE9EB3}" type="datetimeFigureOut">
              <a:rPr lang="en-GB" smtClean="0"/>
              <a:t>20/02/2025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268761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42BAC7-CEEC-40DE-A5AA-1C9A8EFE9EB3}" type="datetimeFigureOut">
              <a:rPr lang="en-GB" smtClean="0"/>
              <a:t>20/02/2025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56869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142BAC7-CEEC-40DE-A5AA-1C9A8EFE9EB3}" type="datetimeFigureOut">
              <a:rPr lang="en-GB" smtClean="0"/>
              <a:t>20/02/2025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226359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42BAC7-CEEC-40DE-A5AA-1C9A8EFE9EB3}" type="datetimeFigureOut">
              <a:rPr lang="en-GB" smtClean="0"/>
              <a:t>20/02/2025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336365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142BAC7-CEEC-40DE-A5AA-1C9A8EFE9EB3}" type="datetimeFigureOut">
              <a:rPr lang="en-GB" smtClean="0"/>
              <a:t>20/02/2025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38908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2BAC7-CEEC-40DE-A5AA-1C9A8EFE9EB3}" type="datetimeFigureOut">
              <a:rPr lang="en-GB" smtClean="0"/>
              <a:t>20/02/2025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232752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42BAC7-CEEC-40DE-A5AA-1C9A8EFE9EB3}" type="datetimeFigureOut">
              <a:rPr lang="en-GB" smtClean="0"/>
              <a:t>20/02/2025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272536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42BAC7-CEEC-40DE-A5AA-1C9A8EFE9EB3}" type="datetimeFigureOut">
              <a:rPr lang="en-GB" smtClean="0"/>
              <a:t>20/02/2025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121109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2BAC7-CEEC-40DE-A5AA-1C9A8EFE9EB3}" type="datetimeFigureOut">
              <a:rPr lang="en-GB" smtClean="0"/>
              <a:t>20/02/2025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54AE7-B42B-43E7-893A-1FD2C5E68B99}" type="slidenum">
              <a:rPr lang="en-GB" smtClean="0"/>
              <a:t>‹#›</a:t>
            </a:fld>
            <a:endParaRPr lang="en-GB" dirty="0"/>
          </a:p>
        </p:txBody>
      </p:sp>
    </p:spTree>
    <p:extLst>
      <p:ext uri="{BB962C8B-B14F-4D97-AF65-F5344CB8AC3E}">
        <p14:creationId xmlns:p14="http://schemas.microsoft.com/office/powerpoint/2010/main" val="4116237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RBQ-IoHfimQ"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3343" y="2426086"/>
            <a:ext cx="2881086" cy="1325563"/>
          </a:xfrm>
        </p:spPr>
        <p:txBody>
          <a:bodyPr/>
          <a:lstStyle/>
          <a:p>
            <a:r>
              <a:rPr lang="en-US" dirty="0">
                <a:latin typeface="Arial" panose="020B0604020202020204" pitchFamily="34" charset="0"/>
                <a:cs typeface="Arial" panose="020B0604020202020204" pitchFamily="34" charset="0"/>
              </a:rPr>
              <a:t>Session </a:t>
            </a:r>
            <a:r>
              <a:rPr lang="en-US" b="1" dirty="0">
                <a:solidFill>
                  <a:srgbClr val="FF0000"/>
                </a:solidFill>
                <a:latin typeface="Arial" panose="020B0604020202020204" pitchFamily="34" charset="0"/>
                <a:cs typeface="Arial" panose="020B0604020202020204" pitchFamily="34" charset="0"/>
              </a:rPr>
              <a:t>2</a:t>
            </a:r>
            <a:endParaRPr lang="en-GB" b="1" dirty="0">
              <a:solidFill>
                <a:srgbClr val="FF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DE20B1F-E2FE-4DC7-8F27-205676AAC7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59" y="5759651"/>
            <a:ext cx="2420117" cy="957074"/>
          </a:xfrm>
          <a:prstGeom prst="rect">
            <a:avLst/>
          </a:prstGeom>
        </p:spPr>
      </p:pic>
    </p:spTree>
    <p:extLst>
      <p:ext uri="{BB962C8B-B14F-4D97-AF65-F5344CB8AC3E}">
        <p14:creationId xmlns:p14="http://schemas.microsoft.com/office/powerpoint/2010/main" val="83960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5757C1-9FCD-F1E7-9ACE-34F13F949138}"/>
              </a:ext>
            </a:extLst>
          </p:cNvPr>
          <p:cNvPicPr>
            <a:picLocks noChangeAspect="1"/>
          </p:cNvPicPr>
          <p:nvPr/>
        </p:nvPicPr>
        <p:blipFill>
          <a:blip r:embed="rId3"/>
          <a:stretch>
            <a:fillRect/>
          </a:stretch>
        </p:blipFill>
        <p:spPr>
          <a:xfrm>
            <a:off x="209802" y="955394"/>
            <a:ext cx="11772396" cy="5352752"/>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45C75901-7882-7536-989D-D34B26F2272B}"/>
              </a:ext>
            </a:extLst>
          </p:cNvPr>
          <p:cNvSpPr txBox="1"/>
          <p:nvPr/>
        </p:nvSpPr>
        <p:spPr>
          <a:xfrm>
            <a:off x="96783" y="164796"/>
            <a:ext cx="9960429"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What are the features of a letter?</a:t>
            </a:r>
          </a:p>
        </p:txBody>
      </p:sp>
      <p:pic>
        <p:nvPicPr>
          <p:cNvPr id="4" name="Picture 3">
            <a:extLst>
              <a:ext uri="{FF2B5EF4-FFF2-40B4-BE49-F238E27FC236}">
                <a16:creationId xmlns:a16="http://schemas.microsoft.com/office/drawing/2014/main" id="{40256546-B798-4BDE-A2D2-F824BEC84E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83" y="6390858"/>
            <a:ext cx="987299" cy="390444"/>
          </a:xfrm>
          <a:prstGeom prst="rect">
            <a:avLst/>
          </a:prstGeom>
        </p:spPr>
      </p:pic>
    </p:spTree>
    <p:extLst>
      <p:ext uri="{BB962C8B-B14F-4D97-AF65-F5344CB8AC3E}">
        <p14:creationId xmlns:p14="http://schemas.microsoft.com/office/powerpoint/2010/main" val="86967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0E6B5CD-C73C-E0DB-92D4-38C815EA1B6C}"/>
              </a:ext>
            </a:extLst>
          </p:cNvPr>
          <p:cNvSpPr txBox="1"/>
          <p:nvPr/>
        </p:nvSpPr>
        <p:spPr>
          <a:xfrm>
            <a:off x="-889542" y="2262730"/>
            <a:ext cx="4753074" cy="1015663"/>
          </a:xfrm>
          <a:prstGeom prst="rect">
            <a:avLst/>
          </a:prstGeom>
          <a:noFill/>
        </p:spPr>
        <p:txBody>
          <a:bodyPr wrap="square" rtlCol="0">
            <a:spAutoFit/>
          </a:bodyPr>
          <a:lstStyle/>
          <a:p>
            <a:pPr algn="ctr"/>
            <a:r>
              <a:rPr lang="en-GB" sz="6000" dirty="0">
                <a:latin typeface="Arial" panose="020B0604020202020204" pitchFamily="34" charset="0"/>
                <a:cs typeface="Arial" panose="020B0604020202020204" pitchFamily="34" charset="0"/>
              </a:rPr>
              <a:t>Plenary</a:t>
            </a:r>
          </a:p>
        </p:txBody>
      </p:sp>
      <p:sp>
        <p:nvSpPr>
          <p:cNvPr id="5" name="TextBox 4">
            <a:extLst>
              <a:ext uri="{FF2B5EF4-FFF2-40B4-BE49-F238E27FC236}">
                <a16:creationId xmlns:a16="http://schemas.microsoft.com/office/drawing/2014/main" id="{E621B2D5-FE61-620F-B53E-11A334AB1A6A}"/>
              </a:ext>
            </a:extLst>
          </p:cNvPr>
          <p:cNvSpPr txBox="1"/>
          <p:nvPr/>
        </p:nvSpPr>
        <p:spPr>
          <a:xfrm>
            <a:off x="3101545" y="6155193"/>
            <a:ext cx="10273796" cy="861774"/>
          </a:xfrm>
          <a:prstGeom prst="rect">
            <a:avLst/>
          </a:prstGeom>
          <a:noFill/>
        </p:spPr>
        <p:txBody>
          <a:bodyPr wrap="square">
            <a:spAutoFit/>
          </a:bodyPr>
          <a:lstStyle/>
          <a:p>
            <a:r>
              <a:rPr lang="en-GB" sz="3200" dirty="0">
                <a:latin typeface="Arial" panose="020B0604020202020204" pitchFamily="34" charset="0"/>
                <a:cs typeface="Arial" panose="020B0604020202020204" pitchFamily="34" charset="0"/>
                <a:hlinkClick r:id="rId2"/>
              </a:rPr>
              <a:t>https://www.youtube.com/watch?v=RBQ-IoHfimQ</a:t>
            </a:r>
            <a:endParaRPr lang="en-GB" sz="3200" dirty="0">
              <a:latin typeface="Arial" panose="020B0604020202020204" pitchFamily="34" charset="0"/>
              <a:cs typeface="Arial" panose="020B0604020202020204" pitchFamily="34" charset="0"/>
            </a:endParaRPr>
          </a:p>
          <a:p>
            <a:endParaRPr lang="en-GB" dirty="0"/>
          </a:p>
        </p:txBody>
      </p:sp>
      <p:pic>
        <p:nvPicPr>
          <p:cNvPr id="7" name="Picture 6">
            <a:extLst>
              <a:ext uri="{FF2B5EF4-FFF2-40B4-BE49-F238E27FC236}">
                <a16:creationId xmlns:a16="http://schemas.microsoft.com/office/drawing/2014/main" id="{E7B6AB38-528A-730E-531D-A275A6013182}"/>
              </a:ext>
            </a:extLst>
          </p:cNvPr>
          <p:cNvPicPr>
            <a:picLocks noChangeAspect="1"/>
          </p:cNvPicPr>
          <p:nvPr/>
        </p:nvPicPr>
        <p:blipFill>
          <a:blip r:embed="rId3"/>
          <a:stretch>
            <a:fillRect/>
          </a:stretch>
        </p:blipFill>
        <p:spPr>
          <a:xfrm>
            <a:off x="2832604" y="76959"/>
            <a:ext cx="9485421" cy="6402868"/>
          </a:xfrm>
          <a:prstGeom prst="rect">
            <a:avLst/>
          </a:prstGeom>
          <a:ln>
            <a:noFill/>
          </a:ln>
          <a:effectLst>
            <a:outerShdw blurRad="292100" dist="139700" dir="2700000" algn="tl" rotWithShape="0">
              <a:srgbClr val="333333">
                <a:alpha val="65000"/>
              </a:srgbClr>
            </a:outerShdw>
            <a:softEdge rad="317500"/>
          </a:effectLst>
        </p:spPr>
      </p:pic>
      <p:pic>
        <p:nvPicPr>
          <p:cNvPr id="6" name="Picture 5">
            <a:extLst>
              <a:ext uri="{FF2B5EF4-FFF2-40B4-BE49-F238E27FC236}">
                <a16:creationId xmlns:a16="http://schemas.microsoft.com/office/drawing/2014/main" id="{2B68F3BB-80AB-4385-91CF-6B5CC7EEB4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83" y="6390858"/>
            <a:ext cx="987299" cy="390444"/>
          </a:xfrm>
          <a:prstGeom prst="rect">
            <a:avLst/>
          </a:prstGeom>
        </p:spPr>
      </p:pic>
    </p:spTree>
    <p:extLst>
      <p:ext uri="{BB962C8B-B14F-4D97-AF65-F5344CB8AC3E}">
        <p14:creationId xmlns:p14="http://schemas.microsoft.com/office/powerpoint/2010/main" val="388792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223608" y="1785345"/>
            <a:ext cx="10786899" cy="427609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4000" b="1" i="1" u="sng" dirty="0">
                <a:solidFill>
                  <a:srgbClr val="002060"/>
                </a:solidFill>
                <a:latin typeface="Arial" panose="020B0604020202020204" pitchFamily="34" charset="0"/>
                <a:ea typeface="Calibri" panose="020F0502020204030204" pitchFamily="34" charset="0"/>
                <a:cs typeface="Arial" panose="020B0604020202020204" pitchFamily="34" charset="0"/>
              </a:rPr>
              <a:t>LO: To use features of a letter</a:t>
            </a:r>
          </a:p>
          <a:p>
            <a:pPr lvl="0"/>
            <a:r>
              <a:rPr lang="en-GB" sz="4000" b="1" i="1" dirty="0">
                <a:solidFill>
                  <a:schemeClr val="tx1"/>
                </a:solidFill>
                <a:latin typeface="Arial" panose="020B0604020202020204" pitchFamily="34" charset="0"/>
                <a:ea typeface="Calibri" panose="020F0502020204030204" pitchFamily="34" charset="0"/>
                <a:cs typeface="Arial" panose="020B0604020202020204" pitchFamily="34" charset="0"/>
              </a:rPr>
              <a:t>SC: </a:t>
            </a:r>
          </a:p>
          <a:p>
            <a:pPr lvl="0"/>
            <a:r>
              <a:rPr lang="en-GB" sz="4000" b="1" i="1" dirty="0">
                <a:solidFill>
                  <a:schemeClr val="tx1"/>
                </a:solidFill>
                <a:latin typeface="Arial" panose="020B0604020202020204" pitchFamily="34" charset="0"/>
                <a:ea typeface="Calibri" panose="020F0502020204030204" pitchFamily="34" charset="0"/>
                <a:cs typeface="Arial" panose="020B0604020202020204" pitchFamily="34" charset="0"/>
              </a:rPr>
              <a:t>I can write in first person and past tense</a:t>
            </a:r>
          </a:p>
          <a:p>
            <a:pPr lvl="0"/>
            <a:r>
              <a:rPr lang="en-GB" sz="4000" b="1" i="1" dirty="0">
                <a:solidFill>
                  <a:schemeClr val="tx1"/>
                </a:solidFill>
                <a:latin typeface="Arial" panose="020B0604020202020204" pitchFamily="34" charset="0"/>
                <a:ea typeface="Calibri" panose="020F0502020204030204" pitchFamily="34" charset="0"/>
                <a:cs typeface="Arial" panose="020B0604020202020204" pitchFamily="34" charset="0"/>
              </a:rPr>
              <a:t>I can organise my writing in paragraphs</a:t>
            </a:r>
          </a:p>
          <a:p>
            <a:pPr lvl="0"/>
            <a:r>
              <a:rPr lang="en-GB" sz="4000" b="1" i="1" dirty="0">
                <a:solidFill>
                  <a:schemeClr val="tx1"/>
                </a:solidFill>
                <a:latin typeface="Arial" panose="020B0604020202020204" pitchFamily="34" charset="0"/>
                <a:ea typeface="Calibri" panose="020F0502020204030204" pitchFamily="34" charset="0"/>
                <a:cs typeface="Arial" panose="020B0604020202020204" pitchFamily="34" charset="0"/>
              </a:rPr>
              <a:t>I can use informal language</a:t>
            </a:r>
          </a:p>
          <a:p>
            <a:pPr lvl="0"/>
            <a:r>
              <a:rPr lang="en-GB" sz="4000" b="1" i="1" dirty="0">
                <a:solidFill>
                  <a:schemeClr val="tx1"/>
                </a:solidFill>
                <a:latin typeface="Arial" panose="020B0604020202020204" pitchFamily="34" charset="0"/>
                <a:ea typeface="Calibri" panose="020F0502020204030204" pitchFamily="34" charset="0"/>
                <a:cs typeface="Arial" panose="020B0604020202020204" pitchFamily="34" charset="0"/>
              </a:rPr>
              <a:t>I can express emotions and opinions</a:t>
            </a:r>
          </a:p>
        </p:txBody>
      </p:sp>
      <p:sp>
        <p:nvSpPr>
          <p:cNvPr id="8" name="Rectangle 7"/>
          <p:cNvSpPr/>
          <p:nvPr/>
        </p:nvSpPr>
        <p:spPr>
          <a:xfrm>
            <a:off x="96783" y="83710"/>
            <a:ext cx="7887720" cy="1200329"/>
          </a:xfrm>
          <a:prstGeom prst="rect">
            <a:avLst/>
          </a:prstGeom>
        </p:spPr>
        <p:txBody>
          <a:bodyPr wrap="square">
            <a:spAutoFit/>
          </a:bodyPr>
          <a:lstStyle/>
          <a:p>
            <a:pPr marL="342900" indent="-342900">
              <a:buFont typeface="Wingdings" panose="05000000000000000000" pitchFamily="2" charset="2"/>
              <a:buChar char="Ø"/>
            </a:pPr>
            <a:r>
              <a:rPr lang="en-GB" sz="2400" b="1" i="1" dirty="0">
                <a:solidFill>
                  <a:srgbClr val="244072"/>
                </a:solidFill>
                <a:effectLst/>
                <a:latin typeface="Arial" panose="020B0604020202020204" pitchFamily="34" charset="0"/>
                <a:ea typeface="Calibri" panose="020F0502020204030204" pitchFamily="34" charset="0"/>
                <a:cs typeface="Arial" panose="020B0604020202020204" pitchFamily="34" charset="0"/>
              </a:rPr>
              <a:t>Understand how perceptions based on nonfactual beliefs and generated negative emotional responses can lead to prejudice and hatred.</a:t>
            </a:r>
            <a:endParaRPr lang="en-GB" sz="2400" b="1" i="1" dirty="0">
              <a:solidFill>
                <a:srgbClr val="244072"/>
              </a:solidFill>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EC0BCE6-2BF0-41A9-8124-8EF27F434D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84" y="6323754"/>
            <a:ext cx="1156982" cy="457547"/>
          </a:xfrm>
          <a:prstGeom prst="rect">
            <a:avLst/>
          </a:prstGeom>
        </p:spPr>
      </p:pic>
    </p:spTree>
    <p:extLst>
      <p:ext uri="{BB962C8B-B14F-4D97-AF65-F5344CB8AC3E}">
        <p14:creationId xmlns:p14="http://schemas.microsoft.com/office/powerpoint/2010/main" val="291490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0"/>
              </a:spcBef>
            </a:pPr>
            <a:br>
              <a:rPr lang="en-US" sz="2800" dirty="0">
                <a:solidFill>
                  <a:prstClr val="black"/>
                </a:solidFill>
                <a:latin typeface="Calibri" panose="020F0502020204030204"/>
                <a:ea typeface="+mn-ea"/>
                <a:cs typeface="+mn-cs"/>
              </a:rPr>
            </a:br>
            <a:endParaRPr lang="en-GB" dirty="0"/>
          </a:p>
        </p:txBody>
      </p:sp>
      <p:sp>
        <p:nvSpPr>
          <p:cNvPr id="3" name="Content Placeholder 2"/>
          <p:cNvSpPr>
            <a:spLocks noGrp="1"/>
          </p:cNvSpPr>
          <p:nvPr>
            <p:ph idx="1"/>
          </p:nvPr>
        </p:nvSpPr>
        <p:spPr>
          <a:xfrm>
            <a:off x="0" y="72229"/>
            <a:ext cx="12503693" cy="469514"/>
          </a:xfrm>
        </p:spPr>
        <p:txBody>
          <a:bodyPr>
            <a:normAutofit fontScale="92500"/>
          </a:bodyPr>
          <a:lstStyle/>
          <a:p>
            <a:pPr marL="0" indent="0">
              <a:buNone/>
            </a:pPr>
            <a:r>
              <a:rPr lang="en-US" b="1" dirty="0">
                <a:latin typeface="Arial" panose="020B0604020202020204" pitchFamily="34" charset="0"/>
                <a:cs typeface="Arial" panose="020B0604020202020204" pitchFamily="34" charset="0"/>
              </a:rPr>
              <a:t>Look at these images. What do all of these famous people have in common?</a:t>
            </a:r>
          </a:p>
          <a:p>
            <a:pPr marL="0" indent="0">
              <a:buNone/>
            </a:pPr>
            <a:endParaRPr lang="en-US" sz="4000" dirty="0">
              <a:latin typeface="+mj-lt"/>
            </a:endParaRPr>
          </a:p>
          <a:p>
            <a:pPr marL="0" indent="0">
              <a:buNone/>
            </a:pPr>
            <a:endParaRPr lang="en-GB" dirty="0">
              <a:latin typeface="+mj-lt"/>
            </a:endParaRPr>
          </a:p>
        </p:txBody>
      </p:sp>
      <p:sp>
        <p:nvSpPr>
          <p:cNvPr id="14" name="TextBox 13"/>
          <p:cNvSpPr txBox="1"/>
          <p:nvPr/>
        </p:nvSpPr>
        <p:spPr>
          <a:xfrm>
            <a:off x="4770865" y="4535401"/>
            <a:ext cx="248445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They 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all refugees</a:t>
            </a:r>
            <a:endParaRPr kumimoji="0" lang="en-GB" sz="36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0FE58E2-B2C1-46FD-8666-DF724B709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0421" y="953594"/>
            <a:ext cx="2567125" cy="2609517"/>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418741FD-C410-40EA-85C3-91D57A8358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83" y="6390858"/>
            <a:ext cx="987299" cy="390444"/>
          </a:xfrm>
          <a:prstGeom prst="rect">
            <a:avLst/>
          </a:prstGeom>
        </p:spPr>
      </p:pic>
      <p:pic>
        <p:nvPicPr>
          <p:cNvPr id="17" name="Picture 16">
            <a:extLst>
              <a:ext uri="{FF2B5EF4-FFF2-40B4-BE49-F238E27FC236}">
                <a16:creationId xmlns:a16="http://schemas.microsoft.com/office/drawing/2014/main" id="{A7BB295E-5B1C-47B8-A991-9727FF058A48}"/>
              </a:ext>
            </a:extLst>
          </p:cNvPr>
          <p:cNvPicPr>
            <a:picLocks noChangeAspect="1"/>
          </p:cNvPicPr>
          <p:nvPr/>
        </p:nvPicPr>
        <p:blipFill rotWithShape="1">
          <a:blip r:embed="rId5">
            <a:extLst>
              <a:ext uri="{28A0092B-C50C-407E-A947-70E740481C1C}">
                <a14:useLocalDpi xmlns:a14="http://schemas.microsoft.com/office/drawing/2010/main" val="0"/>
              </a:ext>
            </a:extLst>
          </a:blip>
          <a:srcRect r="12270" b="30824"/>
          <a:stretch/>
        </p:blipFill>
        <p:spPr>
          <a:xfrm>
            <a:off x="9481184" y="954734"/>
            <a:ext cx="2536877" cy="2608377"/>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CBFD6934-A80D-47FB-9DBB-12AA11D6F6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797" y="949276"/>
            <a:ext cx="3006045" cy="2609518"/>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9216A8AD-D1E3-42E4-8C5B-3B3B4ADDE5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6296" y="973034"/>
            <a:ext cx="2484451" cy="2608377"/>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C4282BB9-B8C2-4FC2-A7B3-FD450C52DF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3757" y="3853101"/>
            <a:ext cx="2918169" cy="2737663"/>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C7FFC1C8-C510-4B2F-8D9F-5819A09935B6}"/>
              </a:ext>
            </a:extLst>
          </p:cNvPr>
          <p:cNvPicPr>
            <a:picLocks noChangeAspect="1"/>
          </p:cNvPicPr>
          <p:nvPr/>
        </p:nvPicPr>
        <p:blipFill rotWithShape="1">
          <a:blip r:embed="rId9">
            <a:extLst>
              <a:ext uri="{28A0092B-C50C-407E-A947-70E740481C1C}">
                <a14:useLocalDpi xmlns:a14="http://schemas.microsoft.com/office/drawing/2010/main" val="0"/>
              </a:ext>
            </a:extLst>
          </a:blip>
          <a:srcRect t="2709" b="2865"/>
          <a:stretch/>
        </p:blipFill>
        <p:spPr>
          <a:xfrm>
            <a:off x="7013603" y="3867587"/>
            <a:ext cx="3374796" cy="2756795"/>
          </a:xfrm>
          <a:prstGeom prst="rect">
            <a:avLst/>
          </a:prstGeom>
          <a:ln>
            <a:noFill/>
          </a:ln>
          <a:effectLst>
            <a:outerShdw blurRad="292100" dist="139700" dir="2700000" algn="tl" rotWithShape="0">
              <a:srgbClr val="333333">
                <a:alpha val="65000"/>
              </a:srgbClr>
            </a:outerShdw>
          </a:effectLst>
        </p:spPr>
      </p:pic>
      <p:sp>
        <p:nvSpPr>
          <p:cNvPr id="27" name="TextBox 26">
            <a:extLst>
              <a:ext uri="{FF2B5EF4-FFF2-40B4-BE49-F238E27FC236}">
                <a16:creationId xmlns:a16="http://schemas.microsoft.com/office/drawing/2014/main" id="{314442F7-72CB-46C1-B39F-E12C2ECE32D7}"/>
              </a:ext>
            </a:extLst>
          </p:cNvPr>
          <p:cNvSpPr txBox="1"/>
          <p:nvPr/>
        </p:nvSpPr>
        <p:spPr>
          <a:xfrm>
            <a:off x="9380883" y="3212079"/>
            <a:ext cx="2811117"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Albert Einstein  </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Scientist</a:t>
            </a:r>
            <a:endParaRPr kumimoji="0" lang="en-GB"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B42031F-BB36-4071-A997-9BC44BE3DBAA}"/>
              </a:ext>
            </a:extLst>
          </p:cNvPr>
          <p:cNvSpPr txBox="1"/>
          <p:nvPr/>
        </p:nvSpPr>
        <p:spPr>
          <a:xfrm>
            <a:off x="8090985" y="3197593"/>
            <a:ext cx="10746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Jesus</a:t>
            </a:r>
            <a:endParaRPr kumimoji="0" lang="en-GB" sz="18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F25DF2F-64E9-4969-8898-696546BB021C}"/>
              </a:ext>
            </a:extLst>
          </p:cNvPr>
          <p:cNvSpPr txBox="1"/>
          <p:nvPr/>
        </p:nvSpPr>
        <p:spPr>
          <a:xfrm>
            <a:off x="3538362" y="3234571"/>
            <a:ext cx="2743202"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Victor Moses</a:t>
            </a:r>
            <a:r>
              <a:rPr kumimoji="0" lang="en-GB" sz="1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Footballer</a:t>
            </a:r>
            <a:endParaRPr kumimoji="0" lang="en-GB"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2DF5D3F-9034-40C6-9111-8C6553D4CE60}"/>
              </a:ext>
            </a:extLst>
          </p:cNvPr>
          <p:cNvSpPr txBox="1"/>
          <p:nvPr/>
        </p:nvSpPr>
        <p:spPr>
          <a:xfrm>
            <a:off x="216797" y="3249960"/>
            <a:ext cx="2297154" cy="338554"/>
          </a:xfrm>
          <a:prstGeom prst="rect">
            <a:avLst/>
          </a:prstGeom>
          <a:noFill/>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Judith Kerr</a:t>
            </a:r>
            <a:r>
              <a:rPr lang="en-GB" sz="1600" b="1" dirty="0">
                <a:solidFill>
                  <a:schemeClr val="bg1"/>
                </a:solidFill>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Author</a:t>
            </a:r>
            <a:endParaRPr kumimoji="0" lang="en-GB" sz="1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F197A12-0960-42F9-B521-E96F02E0366F}"/>
              </a:ext>
            </a:extLst>
          </p:cNvPr>
          <p:cNvSpPr txBox="1"/>
          <p:nvPr/>
        </p:nvSpPr>
        <p:spPr>
          <a:xfrm>
            <a:off x="6753223" y="3853101"/>
            <a:ext cx="38955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Eduardo </a:t>
            </a:r>
            <a:r>
              <a:rPr kumimoji="0" lang="en-US" sz="1800" b="1"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Camavinga</a:t>
            </a:r>
            <a:r>
              <a:rPr kumimoji="0" lang="en-US" sz="1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Footballer</a:t>
            </a:r>
            <a:endParaRPr kumimoji="0" lang="en-GB"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AB3D603-8119-4B89-83D2-75AE946B34BA}"/>
              </a:ext>
            </a:extLst>
          </p:cNvPr>
          <p:cNvSpPr txBox="1"/>
          <p:nvPr/>
        </p:nvSpPr>
        <p:spPr>
          <a:xfrm>
            <a:off x="1680710" y="3806706"/>
            <a:ext cx="360701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Dua</a:t>
            </a:r>
            <a:r>
              <a:rPr kumimoji="0" lang="en-GB" sz="1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GB" sz="1800" b="1"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Lipa</a:t>
            </a:r>
            <a:r>
              <a:rPr kumimoji="0" lang="en-GB" sz="1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Singer, Song </a:t>
            </a:r>
            <a:r>
              <a:rPr lang="en-GB" dirty="0">
                <a:solidFill>
                  <a:schemeClr val="bg1"/>
                </a:solidFill>
                <a:latin typeface="Arial" panose="020B0604020202020204" pitchFamily="34" charset="0"/>
                <a:cs typeface="Arial" panose="020B0604020202020204" pitchFamily="34" charset="0"/>
              </a:rPr>
              <a:t>W</a:t>
            </a:r>
            <a:r>
              <a:rPr kumimoji="0" lang="en-GB" sz="18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riter</a:t>
            </a:r>
            <a:endParaRPr kumimoji="0" lang="en-GB"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59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0"/>
              </a:spcBef>
            </a:pPr>
            <a:br>
              <a:rPr lang="en-US" sz="2800" dirty="0">
                <a:solidFill>
                  <a:prstClr val="black"/>
                </a:solidFill>
                <a:latin typeface="Calibri" panose="020F0502020204030204"/>
                <a:ea typeface="+mn-ea"/>
                <a:cs typeface="+mn-cs"/>
              </a:rPr>
            </a:br>
            <a:endParaRPr lang="en-GB" dirty="0"/>
          </a:p>
        </p:txBody>
      </p:sp>
      <p:sp>
        <p:nvSpPr>
          <p:cNvPr id="3" name="Content Placeholder 2"/>
          <p:cNvSpPr>
            <a:spLocks noGrp="1"/>
          </p:cNvSpPr>
          <p:nvPr>
            <p:ph idx="1"/>
          </p:nvPr>
        </p:nvSpPr>
        <p:spPr>
          <a:xfrm>
            <a:off x="16706" y="177678"/>
            <a:ext cx="11975691" cy="588582"/>
          </a:xfrm>
        </p:spPr>
        <p:txBody>
          <a:bodyPr>
            <a:normAutofit/>
          </a:bodyPr>
          <a:lstStyle/>
          <a:p>
            <a:pPr marL="0" indent="0">
              <a:buNone/>
            </a:pPr>
            <a:r>
              <a:rPr lang="en-US" b="1" dirty="0">
                <a:latin typeface="Arial" panose="020B0604020202020204" pitchFamily="34" charset="0"/>
                <a:cs typeface="Arial" panose="020B0604020202020204" pitchFamily="34" charset="0"/>
              </a:rPr>
              <a:t>Now look at these images. Which of these children are refugees?</a:t>
            </a:r>
          </a:p>
          <a:p>
            <a:pPr marL="0" indent="0">
              <a:buNone/>
            </a:pPr>
            <a:endParaRPr lang="en-US" sz="4000" b="1" dirty="0">
              <a:latin typeface="Arial" panose="020B0604020202020204" pitchFamily="34" charset="0"/>
              <a:cs typeface="Arial" panose="020B0604020202020204" pitchFamily="34" charset="0"/>
            </a:endParaRPr>
          </a:p>
          <a:p>
            <a:pPr marL="0" indent="0">
              <a:buNone/>
            </a:pPr>
            <a:endParaRPr lang="en-GB" dirty="0">
              <a:latin typeface="+mj-lt"/>
            </a:endParaRPr>
          </a:p>
        </p:txBody>
      </p:sp>
      <p:sp>
        <p:nvSpPr>
          <p:cNvPr id="14" name="TextBox 13"/>
          <p:cNvSpPr txBox="1"/>
          <p:nvPr/>
        </p:nvSpPr>
        <p:spPr>
          <a:xfrm>
            <a:off x="6197327" y="4836235"/>
            <a:ext cx="40610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They are 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refugees</a:t>
            </a:r>
            <a:endParaRPr kumimoji="0" lang="en-GB" sz="36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60695" y="1022760"/>
            <a:ext cx="3489974" cy="2302977"/>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rotWithShape="1">
          <a:blip r:embed="rId3"/>
          <a:srcRect l="3950" t="7737" r="7482"/>
          <a:stretch/>
        </p:blipFill>
        <p:spPr>
          <a:xfrm>
            <a:off x="3755967" y="3586363"/>
            <a:ext cx="2239090" cy="3111412"/>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9363" t="13566" r="6191"/>
          <a:stretch/>
        </p:blipFill>
        <p:spPr>
          <a:xfrm>
            <a:off x="3749771" y="1037302"/>
            <a:ext cx="2996302" cy="232203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024" y="3582237"/>
            <a:ext cx="3466802" cy="230889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4388" r="6845"/>
          <a:stretch/>
        </p:blipFill>
        <p:spPr>
          <a:xfrm>
            <a:off x="9132509" y="4511972"/>
            <a:ext cx="2859888" cy="2185803"/>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737098B6-38F6-4427-AB18-AE3EA420A0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83" y="6390858"/>
            <a:ext cx="987299" cy="390444"/>
          </a:xfrm>
          <a:prstGeom prst="rect">
            <a:avLst/>
          </a:prstGeom>
        </p:spPr>
      </p:pic>
      <p:pic>
        <p:nvPicPr>
          <p:cNvPr id="13" name="Picture 12">
            <a:extLst>
              <a:ext uri="{FF2B5EF4-FFF2-40B4-BE49-F238E27FC236}">
                <a16:creationId xmlns:a16="http://schemas.microsoft.com/office/drawing/2014/main" id="{AB4086FA-B524-4241-9D05-55ED4A3CC5EF}"/>
              </a:ext>
            </a:extLst>
          </p:cNvPr>
          <p:cNvPicPr>
            <a:picLocks noChangeAspect="1"/>
          </p:cNvPicPr>
          <p:nvPr/>
        </p:nvPicPr>
        <p:blipFill rotWithShape="1">
          <a:blip r:embed="rId8"/>
          <a:srcRect l="3283" r="6252"/>
          <a:stretch/>
        </p:blipFill>
        <p:spPr>
          <a:xfrm>
            <a:off x="9674390" y="1037301"/>
            <a:ext cx="2299888" cy="3312371"/>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0D2D04C3-36DD-4A7A-BCDB-B9ABF6D58A49}"/>
              </a:ext>
            </a:extLst>
          </p:cNvPr>
          <p:cNvPicPr>
            <a:picLocks noChangeAspect="1"/>
          </p:cNvPicPr>
          <p:nvPr/>
        </p:nvPicPr>
        <p:blipFill rotWithShape="1">
          <a:blip r:embed="rId9"/>
          <a:srcRect l="7248" t="14463" r="18532" b="8720"/>
          <a:stretch/>
        </p:blipFill>
        <p:spPr>
          <a:xfrm>
            <a:off x="6859891" y="1017607"/>
            <a:ext cx="2735884" cy="3332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428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5449"/>
            <a:ext cx="10515600" cy="1325563"/>
          </a:xfrm>
        </p:spPr>
        <p:txBody>
          <a:bodyPr/>
          <a:lstStyle/>
          <a:p>
            <a:r>
              <a:rPr lang="en-US" dirty="0">
                <a:latin typeface="Arial" panose="020B0604020202020204" pitchFamily="34" charset="0"/>
                <a:cs typeface="Arial" panose="020B0604020202020204" pitchFamily="34" charset="0"/>
              </a:rPr>
              <a:t>Why </a:t>
            </a:r>
            <a:r>
              <a:rPr lang="en-US" sz="4000" dirty="0">
                <a:latin typeface="Arial" panose="020B0604020202020204" pitchFamily="34" charset="0"/>
                <a:cs typeface="Arial" panose="020B0604020202020204" pitchFamily="34" charset="0"/>
              </a:rPr>
              <a:t>might</a:t>
            </a:r>
            <a:r>
              <a:rPr lang="en-US" dirty="0">
                <a:latin typeface="Arial" panose="020B0604020202020204" pitchFamily="34" charset="0"/>
                <a:cs typeface="Arial" panose="020B0604020202020204" pitchFamily="34" charset="0"/>
              </a:rPr>
              <a:t> people need to seek refuge?</a:t>
            </a:r>
            <a:endParaRPr lang="en-GB" dirty="0">
              <a:latin typeface="Arial" panose="020B0604020202020204" pitchFamily="34" charset="0"/>
              <a:cs typeface="Arial" panose="020B0604020202020204" pitchFamily="34" charset="0"/>
            </a:endParaRPr>
          </a:p>
        </p:txBody>
      </p:sp>
      <p:sp>
        <p:nvSpPr>
          <p:cNvPr id="3" name="Rectangle 2"/>
          <p:cNvSpPr/>
          <p:nvPr/>
        </p:nvSpPr>
        <p:spPr>
          <a:xfrm>
            <a:off x="114571" y="854250"/>
            <a:ext cx="12434110" cy="2000548"/>
          </a:xfrm>
          <a:prstGeom prst="rect">
            <a:avLst/>
          </a:prstGeom>
        </p:spPr>
        <p:txBody>
          <a:bodyPr wrap="square">
            <a:spAutoFit/>
          </a:bodyPr>
          <a:lstStyle/>
          <a:p>
            <a:pPr lvl="0"/>
            <a:r>
              <a:rPr lang="en-GB" dirty="0">
                <a:latin typeface="Arial" panose="020B0604020202020204" pitchFamily="34" charset="0"/>
                <a:cs typeface="Arial" panose="020B0604020202020204" pitchFamily="34" charset="0"/>
              </a:rPr>
              <a:t>People become refugees for a number of different reasons, including: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Persecution based on race, religion, nationality, membership of a particular social group or political opinion</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War</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Ethnic or political violence</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Climate or natural disasters</a:t>
            </a:r>
            <a:endParaRPr lang="en-GB" dirty="0">
              <a:latin typeface="Arial" panose="020B0604020202020204" pitchFamily="34" charset="0"/>
              <a:cs typeface="Arial" panose="020B0604020202020204" pitchFamily="34" charset="0"/>
            </a:endParaRPr>
          </a:p>
          <a:p>
            <a:pPr lvl="0"/>
            <a:r>
              <a:rPr lang="en-GB" sz="1600" dirty="0">
                <a:latin typeface="Arial" panose="020B0604020202020204" pitchFamily="34" charset="0"/>
                <a:cs typeface="Arial" panose="020B0604020202020204" pitchFamily="34" charset="0"/>
              </a:rPr>
              <a:t>For well over a decade, the number of people forced to flee their homes because of conflict and persecution has steadily increased.</a:t>
            </a:r>
          </a:p>
        </p:txBody>
      </p:sp>
      <p:sp>
        <p:nvSpPr>
          <p:cNvPr id="4" name="Rectangle 3"/>
          <p:cNvSpPr/>
          <p:nvPr/>
        </p:nvSpPr>
        <p:spPr>
          <a:xfrm>
            <a:off x="96783" y="3075096"/>
            <a:ext cx="10549467" cy="2246769"/>
          </a:xfrm>
          <a:prstGeom prst="rect">
            <a:avLst/>
          </a:prstGeom>
        </p:spPr>
        <p:txBody>
          <a:bodyPr wrap="square">
            <a:spAutoFit/>
          </a:bodyPr>
          <a:lstStyle/>
          <a:p>
            <a:r>
              <a:rPr lang="en-GB" sz="3200" dirty="0">
                <a:latin typeface="Arial" panose="020B0604020202020204" pitchFamily="34" charset="0"/>
                <a:cs typeface="Arial" panose="020B0604020202020204" pitchFamily="34" charset="0"/>
              </a:rPr>
              <a:t>How many child refugees are there in the world?</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47 million, are children below the age of 18 (40% of refugees)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Between 2018 and 2023, an average of 339,000 children were born as refugees per year.</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Far too many refugee boys and girls are living in conditions not suitable for children, with limited access to education and healthcare, no freedom of movement, and almost entirely dependent on aid.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7225" y="2965683"/>
            <a:ext cx="2117582" cy="141031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2579" y="5326947"/>
            <a:ext cx="2631874" cy="140963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4604" y="5298595"/>
            <a:ext cx="2282825" cy="138710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6309695" y="5321191"/>
            <a:ext cx="2966509" cy="141031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978929D-295A-4DCF-8F13-1DDD3DE34A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83" y="6390858"/>
            <a:ext cx="987299" cy="390444"/>
          </a:xfrm>
          <a:prstGeom prst="rect">
            <a:avLst/>
          </a:prstGeom>
        </p:spPr>
      </p:pic>
    </p:spTree>
    <p:extLst>
      <p:ext uri="{BB962C8B-B14F-4D97-AF65-F5344CB8AC3E}">
        <p14:creationId xmlns:p14="http://schemas.microsoft.com/office/powerpoint/2010/main" val="165892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E863DC-8544-9AF4-463B-D7A8068E931F}"/>
              </a:ext>
            </a:extLst>
          </p:cNvPr>
          <p:cNvSpPr txBox="1"/>
          <p:nvPr/>
        </p:nvSpPr>
        <p:spPr>
          <a:xfrm>
            <a:off x="238027" y="106283"/>
            <a:ext cx="11611465" cy="707886"/>
          </a:xfrm>
          <a:prstGeom prst="rect">
            <a:avLst/>
          </a:prstGeom>
          <a:noFill/>
        </p:spPr>
        <p:txBody>
          <a:bodyPr wrap="square">
            <a:spAutoFit/>
          </a:bodyPr>
          <a:lstStyle/>
          <a:p>
            <a:r>
              <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Push and Pull Factors</a:t>
            </a:r>
            <a:endParaRPr lang="en-GB" sz="40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96F2E7-89D3-E86E-AFB7-3FD69CF90C0A}"/>
              </a:ext>
            </a:extLst>
          </p:cNvPr>
          <p:cNvSpPr txBox="1"/>
          <p:nvPr/>
        </p:nvSpPr>
        <p:spPr>
          <a:xfrm>
            <a:off x="710293" y="979538"/>
            <a:ext cx="10284278" cy="461665"/>
          </a:xfrm>
          <a:prstGeom prst="rect">
            <a:avLst/>
          </a:prstGeom>
          <a:noFill/>
        </p:spPr>
        <p:txBody>
          <a:bodyPr wrap="square">
            <a:spAutoFit/>
          </a:bodyPr>
          <a:lstStyle/>
          <a:p>
            <a:pPr marL="457200" indent="-457200">
              <a:buFont typeface="Wingdings" panose="05000000000000000000" pitchFamily="2"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Push factors are the reasons why people leave an area.. </a:t>
            </a:r>
            <a:endParaRPr lang="en-GB"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1A15D38-E423-683B-4CF0-535F81E97AA8}"/>
              </a:ext>
            </a:extLst>
          </p:cNvPr>
          <p:cNvSpPr txBox="1"/>
          <p:nvPr/>
        </p:nvSpPr>
        <p:spPr>
          <a:xfrm>
            <a:off x="710293" y="1655853"/>
            <a:ext cx="10284278" cy="461665"/>
          </a:xfrm>
          <a:prstGeom prst="rect">
            <a:avLst/>
          </a:prstGeom>
          <a:noFill/>
        </p:spPr>
        <p:txBody>
          <a:bodyPr wrap="square">
            <a:spAutoFit/>
          </a:bodyPr>
          <a:lstStyle/>
          <a:p>
            <a:pPr marL="457200" indent="-457200">
              <a:buFont typeface="Wingdings" panose="05000000000000000000" pitchFamily="2"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Pull factors are the reasons why people move to a particular area</a:t>
            </a:r>
            <a:r>
              <a:rPr lang="en-GB" sz="24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DA112788-3F50-8626-309A-93A4516D9460}"/>
              </a:ext>
            </a:extLst>
          </p:cNvPr>
          <p:cNvPicPr>
            <a:picLocks noChangeAspect="1"/>
          </p:cNvPicPr>
          <p:nvPr/>
        </p:nvPicPr>
        <p:blipFill>
          <a:blip r:embed="rId3"/>
          <a:stretch>
            <a:fillRect/>
          </a:stretch>
        </p:blipFill>
        <p:spPr>
          <a:xfrm>
            <a:off x="1669960" y="2470826"/>
            <a:ext cx="9057541" cy="4114373"/>
          </a:xfrm>
          <a:prstGeom prst="rect">
            <a:avLst/>
          </a:prstGeom>
        </p:spPr>
      </p:pic>
      <p:pic>
        <p:nvPicPr>
          <p:cNvPr id="7" name="Picture 6">
            <a:extLst>
              <a:ext uri="{FF2B5EF4-FFF2-40B4-BE49-F238E27FC236}">
                <a16:creationId xmlns:a16="http://schemas.microsoft.com/office/drawing/2014/main" id="{E8544ABD-3314-4C26-9B86-F02DE3034F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83" y="6390858"/>
            <a:ext cx="987299" cy="390444"/>
          </a:xfrm>
          <a:prstGeom prst="rect">
            <a:avLst/>
          </a:prstGeom>
        </p:spPr>
      </p:pic>
      <p:sp>
        <p:nvSpPr>
          <p:cNvPr id="2" name="Rectangle 1">
            <a:extLst>
              <a:ext uri="{FF2B5EF4-FFF2-40B4-BE49-F238E27FC236}">
                <a16:creationId xmlns:a16="http://schemas.microsoft.com/office/drawing/2014/main" id="{B3F03D23-E1DE-4B46-B04F-E62FFFCC309F}"/>
              </a:ext>
            </a:extLst>
          </p:cNvPr>
          <p:cNvSpPr/>
          <p:nvPr/>
        </p:nvSpPr>
        <p:spPr>
          <a:xfrm>
            <a:off x="1800162" y="5282633"/>
            <a:ext cx="3950190" cy="11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Arial" panose="020B0604020202020204" pitchFamily="34" charset="0"/>
                <a:cs typeface="Arial" panose="020B0604020202020204" pitchFamily="34" charset="0"/>
              </a:rPr>
              <a:t>Refugees have </a:t>
            </a:r>
            <a:r>
              <a:rPr lang="en-GB" sz="2400" b="1" dirty="0">
                <a:solidFill>
                  <a:srgbClr val="FF0000"/>
                </a:solidFill>
                <a:latin typeface="Arial" panose="020B0604020202020204" pitchFamily="34" charset="0"/>
                <a:cs typeface="Arial" panose="020B0604020202020204" pitchFamily="34" charset="0"/>
              </a:rPr>
              <a:t>no choice.</a:t>
            </a:r>
            <a:r>
              <a:rPr lang="en-GB" sz="2400" b="1" dirty="0">
                <a:solidFill>
                  <a:schemeClr val="tx1"/>
                </a:solidFill>
                <a:latin typeface="Arial" panose="020B0604020202020204" pitchFamily="34" charset="0"/>
                <a:cs typeface="Arial" panose="020B0604020202020204" pitchFamily="34" charset="0"/>
              </a:rPr>
              <a:t> </a:t>
            </a:r>
          </a:p>
          <a:p>
            <a:r>
              <a:rPr lang="en-GB" sz="2400" b="1" dirty="0">
                <a:solidFill>
                  <a:schemeClr val="tx1"/>
                </a:solidFill>
                <a:latin typeface="Arial" panose="020B0604020202020204" pitchFamily="34" charset="0"/>
                <a:cs typeface="Arial" panose="020B0604020202020204" pitchFamily="34" charset="0"/>
              </a:rPr>
              <a:t>They have to leave their country</a:t>
            </a:r>
          </a:p>
        </p:txBody>
      </p:sp>
    </p:spTree>
    <p:extLst>
      <p:ext uri="{BB962C8B-B14F-4D97-AF65-F5344CB8AC3E}">
        <p14:creationId xmlns:p14="http://schemas.microsoft.com/office/powerpoint/2010/main" val="180513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762767-A3B3-7DA2-E74D-61939337BF68}"/>
              </a:ext>
            </a:extLst>
          </p:cNvPr>
          <p:cNvPicPr>
            <a:picLocks noChangeAspect="1"/>
          </p:cNvPicPr>
          <p:nvPr/>
        </p:nvPicPr>
        <p:blipFill>
          <a:blip r:embed="rId3"/>
          <a:stretch>
            <a:fillRect/>
          </a:stretch>
        </p:blipFill>
        <p:spPr>
          <a:xfrm>
            <a:off x="215811" y="300403"/>
            <a:ext cx="3889261" cy="5965481"/>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023F57F7-CD63-19A2-096B-E969C09E4B58}"/>
              </a:ext>
            </a:extLst>
          </p:cNvPr>
          <p:cNvSpPr txBox="1"/>
          <p:nvPr/>
        </p:nvSpPr>
        <p:spPr>
          <a:xfrm>
            <a:off x="4889589" y="87549"/>
            <a:ext cx="7217228" cy="3724096"/>
          </a:xfrm>
          <a:prstGeom prst="rect">
            <a:avLst/>
          </a:prstGeom>
          <a:noFill/>
        </p:spPr>
        <p:txBody>
          <a:bodyPr wrap="square">
            <a:spAutoFit/>
          </a:bodyPr>
          <a:lstStyle/>
          <a:p>
            <a:r>
              <a:rPr lang="en-GB" sz="4400" b="1" i="1" u="sng" dirty="0"/>
              <a:t>TTYP: </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Why do you think the author started the story by telling us what Sami’s life is like? </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What do we know about Sami? </a:t>
            </a:r>
          </a:p>
        </p:txBody>
      </p:sp>
      <p:sp>
        <p:nvSpPr>
          <p:cNvPr id="13" name="TextBox 12">
            <a:extLst>
              <a:ext uri="{FF2B5EF4-FFF2-40B4-BE49-F238E27FC236}">
                <a16:creationId xmlns:a16="http://schemas.microsoft.com/office/drawing/2014/main" id="{43C9C3B6-7BF5-230E-87E9-F6C595A440E0}"/>
              </a:ext>
            </a:extLst>
          </p:cNvPr>
          <p:cNvSpPr txBox="1"/>
          <p:nvPr/>
        </p:nvSpPr>
        <p:spPr>
          <a:xfrm>
            <a:off x="4889589" y="4880889"/>
            <a:ext cx="7086600" cy="1384995"/>
          </a:xfrm>
          <a:prstGeom prst="rect">
            <a:avLst/>
          </a:prstGeom>
          <a:noFill/>
        </p:spPr>
        <p:txBody>
          <a:bodyPr wrap="square">
            <a:spAutoFit/>
          </a:bodyPr>
          <a:lstStyle/>
          <a:p>
            <a:r>
              <a:rPr lang="en-GB" sz="2800" i="1" dirty="0">
                <a:latin typeface="Arial" panose="020B0604020202020204" pitchFamily="34" charset="0"/>
                <a:ea typeface="Calibri" panose="020F0502020204030204" pitchFamily="34" charset="0"/>
                <a:cs typeface="Arial" panose="020B0604020202020204" pitchFamily="34" charset="0"/>
              </a:rPr>
              <a:t>What similarities are there to Sami’s life and your life? </a:t>
            </a:r>
          </a:p>
          <a:p>
            <a:r>
              <a:rPr lang="en-GB" sz="2800" i="1" dirty="0">
                <a:latin typeface="Arial" panose="020B0604020202020204" pitchFamily="34" charset="0"/>
                <a:ea typeface="Calibri" panose="020F0502020204030204" pitchFamily="34" charset="0"/>
                <a:cs typeface="Arial" panose="020B0604020202020204" pitchFamily="34" charset="0"/>
              </a:rPr>
              <a:t>What differences are there? </a:t>
            </a:r>
            <a:endParaRPr lang="en-GB" sz="2800"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AAD2A4B-B64F-415F-A14B-B5BD03A3AC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83" y="6390858"/>
            <a:ext cx="987299" cy="390444"/>
          </a:xfrm>
          <a:prstGeom prst="rect">
            <a:avLst/>
          </a:prstGeom>
        </p:spPr>
      </p:pic>
    </p:spTree>
    <p:extLst>
      <p:ext uri="{BB962C8B-B14F-4D97-AF65-F5344CB8AC3E}">
        <p14:creationId xmlns:p14="http://schemas.microsoft.com/office/powerpoint/2010/main" val="327869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5D09BF-9222-E541-CC90-12ED7EFB1715}"/>
              </a:ext>
            </a:extLst>
          </p:cNvPr>
          <p:cNvPicPr>
            <a:picLocks noChangeAspect="1"/>
          </p:cNvPicPr>
          <p:nvPr/>
        </p:nvPicPr>
        <p:blipFill>
          <a:blip r:embed="rId3"/>
          <a:stretch>
            <a:fillRect/>
          </a:stretch>
        </p:blipFill>
        <p:spPr>
          <a:xfrm>
            <a:off x="5223753" y="300402"/>
            <a:ext cx="6138384" cy="6015149"/>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1BB1D02-90D3-45BC-8488-A9A7F7A8C6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83" y="6390858"/>
            <a:ext cx="987299" cy="390444"/>
          </a:xfrm>
          <a:prstGeom prst="rect">
            <a:avLst/>
          </a:prstGeom>
        </p:spPr>
      </p:pic>
      <p:pic>
        <p:nvPicPr>
          <p:cNvPr id="6" name="Picture 5">
            <a:extLst>
              <a:ext uri="{FF2B5EF4-FFF2-40B4-BE49-F238E27FC236}">
                <a16:creationId xmlns:a16="http://schemas.microsoft.com/office/drawing/2014/main" id="{EAD7F8A3-21CC-40EE-BA55-F1BABD49E05E}"/>
              </a:ext>
            </a:extLst>
          </p:cNvPr>
          <p:cNvPicPr>
            <a:picLocks noChangeAspect="1"/>
          </p:cNvPicPr>
          <p:nvPr/>
        </p:nvPicPr>
        <p:blipFill>
          <a:blip r:embed="rId5"/>
          <a:stretch>
            <a:fillRect/>
          </a:stretch>
        </p:blipFill>
        <p:spPr>
          <a:xfrm>
            <a:off x="215811" y="300403"/>
            <a:ext cx="3889261" cy="59654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123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3">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Picture 6" descr="A person sitting on a window sill&#10;&#10;Description automatically generated">
            <a:extLst>
              <a:ext uri="{FF2B5EF4-FFF2-40B4-BE49-F238E27FC236}">
                <a16:creationId xmlns:a16="http://schemas.microsoft.com/office/drawing/2014/main" id="{56F2D461-23DA-F74A-6FB3-3A4C99746C4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4473608" y="1005365"/>
            <a:ext cx="4120223" cy="5232987"/>
          </a:xfrm>
          <a:prstGeom prst="rect">
            <a:avLst/>
          </a:prstGeom>
          <a:ln>
            <a:noFill/>
          </a:ln>
          <a:effectLst>
            <a:outerShdw blurRad="292100" dist="139700" dir="2700000" algn="tl" rotWithShape="0">
              <a:srgbClr val="333333">
                <a:alpha val="65000"/>
              </a:srgbClr>
            </a:outerShdw>
          </a:effectLst>
        </p:spPr>
      </p:pic>
      <p:sp>
        <p:nvSpPr>
          <p:cNvPr id="10" name="Cloud 9">
            <a:extLst>
              <a:ext uri="{FF2B5EF4-FFF2-40B4-BE49-F238E27FC236}">
                <a16:creationId xmlns:a16="http://schemas.microsoft.com/office/drawing/2014/main" id="{5BE9535E-49D2-675E-8380-72C21BD14383}"/>
              </a:ext>
            </a:extLst>
          </p:cNvPr>
          <p:cNvSpPr/>
          <p:nvPr/>
        </p:nvSpPr>
        <p:spPr>
          <a:xfrm>
            <a:off x="8456851" y="333143"/>
            <a:ext cx="3352800" cy="2220685"/>
          </a:xfrm>
          <a:prstGeom prst="cloud">
            <a:avLst/>
          </a:prstGeom>
          <a:solidFill>
            <a:schemeClr val="bg1"/>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F025DFA-4775-4303-AF2C-4D9875F0E891}"/>
              </a:ext>
            </a:extLst>
          </p:cNvPr>
          <p:cNvSpPr txBox="1"/>
          <p:nvPr/>
        </p:nvSpPr>
        <p:spPr>
          <a:xfrm>
            <a:off x="8997406" y="612488"/>
            <a:ext cx="2329543"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 wonder how you are doing?</a:t>
            </a:r>
          </a:p>
        </p:txBody>
      </p:sp>
      <p:sp>
        <p:nvSpPr>
          <p:cNvPr id="13" name="Cloud 12">
            <a:extLst>
              <a:ext uri="{FF2B5EF4-FFF2-40B4-BE49-F238E27FC236}">
                <a16:creationId xmlns:a16="http://schemas.microsoft.com/office/drawing/2014/main" id="{B5AB641D-07A5-949A-EEF7-95011AA1498A}"/>
              </a:ext>
            </a:extLst>
          </p:cNvPr>
          <p:cNvSpPr/>
          <p:nvPr/>
        </p:nvSpPr>
        <p:spPr>
          <a:xfrm>
            <a:off x="974492" y="140373"/>
            <a:ext cx="3549355" cy="2220685"/>
          </a:xfrm>
          <a:prstGeom prst="cloud">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935F4D5-8742-B95D-F865-FA0B227A3C60}"/>
              </a:ext>
            </a:extLst>
          </p:cNvPr>
          <p:cNvSpPr txBox="1"/>
          <p:nvPr/>
        </p:nvSpPr>
        <p:spPr>
          <a:xfrm>
            <a:off x="1621972" y="606953"/>
            <a:ext cx="2448061"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 wish I go the chance to say goodbye…</a:t>
            </a:r>
          </a:p>
        </p:txBody>
      </p:sp>
      <p:sp>
        <p:nvSpPr>
          <p:cNvPr id="26" name="Cloud 25">
            <a:extLst>
              <a:ext uri="{FF2B5EF4-FFF2-40B4-BE49-F238E27FC236}">
                <a16:creationId xmlns:a16="http://schemas.microsoft.com/office/drawing/2014/main" id="{9A503D9A-8113-DF55-89B7-C7648EE5D9C4}"/>
              </a:ext>
            </a:extLst>
          </p:cNvPr>
          <p:cNvSpPr/>
          <p:nvPr/>
        </p:nvSpPr>
        <p:spPr>
          <a:xfrm>
            <a:off x="1626256" y="4327491"/>
            <a:ext cx="3352800" cy="2220685"/>
          </a:xfrm>
          <a:prstGeom prst="cloud">
            <a:avLst/>
          </a:prstGeom>
          <a:solidFill>
            <a:schemeClr val="bg1"/>
          </a:solidFill>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loud 26">
            <a:extLst>
              <a:ext uri="{FF2B5EF4-FFF2-40B4-BE49-F238E27FC236}">
                <a16:creationId xmlns:a16="http://schemas.microsoft.com/office/drawing/2014/main" id="{9123F156-1E25-5841-274E-33085007F3DA}"/>
              </a:ext>
            </a:extLst>
          </p:cNvPr>
          <p:cNvSpPr/>
          <p:nvPr/>
        </p:nvSpPr>
        <p:spPr>
          <a:xfrm>
            <a:off x="8160047" y="4233772"/>
            <a:ext cx="3932900" cy="2314404"/>
          </a:xfrm>
          <a:prstGeom prst="cloud">
            <a:avLst/>
          </a:prstGeom>
          <a:solidFill>
            <a:schemeClr val="bg1"/>
          </a:solidFill>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loud 27">
            <a:extLst>
              <a:ext uri="{FF2B5EF4-FFF2-40B4-BE49-F238E27FC236}">
                <a16:creationId xmlns:a16="http://schemas.microsoft.com/office/drawing/2014/main" id="{AE4A05DC-14EC-1CD0-A172-788E77C0C1DC}"/>
              </a:ext>
            </a:extLst>
          </p:cNvPr>
          <p:cNvSpPr/>
          <p:nvPr/>
        </p:nvSpPr>
        <p:spPr>
          <a:xfrm>
            <a:off x="8292214" y="2787737"/>
            <a:ext cx="3291852" cy="1366398"/>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loud 28">
            <a:extLst>
              <a:ext uri="{FF2B5EF4-FFF2-40B4-BE49-F238E27FC236}">
                <a16:creationId xmlns:a16="http://schemas.microsoft.com/office/drawing/2014/main" id="{AB781B1F-39A8-1229-723A-1310D83A4DDF}"/>
              </a:ext>
            </a:extLst>
          </p:cNvPr>
          <p:cNvSpPr/>
          <p:nvPr/>
        </p:nvSpPr>
        <p:spPr>
          <a:xfrm>
            <a:off x="493258" y="2596381"/>
            <a:ext cx="4195964" cy="1540084"/>
          </a:xfrm>
          <a:prstGeom prst="cloud">
            <a:avLst/>
          </a:prstGeom>
          <a:solidFill>
            <a:schemeClr val="bg1"/>
          </a:solidFill>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966A1051-5669-3C40-E08D-4F651B58B2E7}"/>
              </a:ext>
            </a:extLst>
          </p:cNvPr>
          <p:cNvSpPr txBox="1"/>
          <p:nvPr/>
        </p:nvSpPr>
        <p:spPr>
          <a:xfrm>
            <a:off x="1617054" y="2992720"/>
            <a:ext cx="2448061"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I’m feeling…..</a:t>
            </a:r>
          </a:p>
        </p:txBody>
      </p:sp>
      <p:sp>
        <p:nvSpPr>
          <p:cNvPr id="31" name="TextBox 30">
            <a:extLst>
              <a:ext uri="{FF2B5EF4-FFF2-40B4-BE49-F238E27FC236}">
                <a16:creationId xmlns:a16="http://schemas.microsoft.com/office/drawing/2014/main" id="{81672821-490D-1F1B-A53E-61679C047240}"/>
              </a:ext>
            </a:extLst>
          </p:cNvPr>
          <p:cNvSpPr txBox="1"/>
          <p:nvPr/>
        </p:nvSpPr>
        <p:spPr>
          <a:xfrm>
            <a:off x="1928354" y="4968826"/>
            <a:ext cx="2448061"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 hope you are ok back home…</a:t>
            </a:r>
          </a:p>
        </p:txBody>
      </p:sp>
      <p:sp>
        <p:nvSpPr>
          <p:cNvPr id="32" name="TextBox 31">
            <a:extLst>
              <a:ext uri="{FF2B5EF4-FFF2-40B4-BE49-F238E27FC236}">
                <a16:creationId xmlns:a16="http://schemas.microsoft.com/office/drawing/2014/main" id="{788B5BF9-2CF9-576C-18DA-1699D024AD46}"/>
              </a:ext>
            </a:extLst>
          </p:cNvPr>
          <p:cNvSpPr txBox="1"/>
          <p:nvPr/>
        </p:nvSpPr>
        <p:spPr>
          <a:xfrm>
            <a:off x="9136005" y="4586631"/>
            <a:ext cx="2448061"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Do you remember when we….?</a:t>
            </a:r>
          </a:p>
        </p:txBody>
      </p:sp>
      <p:sp>
        <p:nvSpPr>
          <p:cNvPr id="33" name="TextBox 32">
            <a:extLst>
              <a:ext uri="{FF2B5EF4-FFF2-40B4-BE49-F238E27FC236}">
                <a16:creationId xmlns:a16="http://schemas.microsoft.com/office/drawing/2014/main" id="{BF473258-3304-02C7-B9C2-362EAF471902}"/>
              </a:ext>
            </a:extLst>
          </p:cNvPr>
          <p:cNvSpPr txBox="1"/>
          <p:nvPr/>
        </p:nvSpPr>
        <p:spPr>
          <a:xfrm>
            <a:off x="8823876" y="3198335"/>
            <a:ext cx="2448061"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 wonder if….</a:t>
            </a:r>
          </a:p>
        </p:txBody>
      </p:sp>
      <p:pic>
        <p:nvPicPr>
          <p:cNvPr id="17" name="Picture 16">
            <a:extLst>
              <a:ext uri="{FF2B5EF4-FFF2-40B4-BE49-F238E27FC236}">
                <a16:creationId xmlns:a16="http://schemas.microsoft.com/office/drawing/2014/main" id="{2968F205-46EE-4864-973D-3071A7E62C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83" y="6390858"/>
            <a:ext cx="987299" cy="390444"/>
          </a:xfrm>
          <a:prstGeom prst="rect">
            <a:avLst/>
          </a:prstGeom>
        </p:spPr>
      </p:pic>
    </p:spTree>
    <p:extLst>
      <p:ext uri="{BB962C8B-B14F-4D97-AF65-F5344CB8AC3E}">
        <p14:creationId xmlns:p14="http://schemas.microsoft.com/office/powerpoint/2010/main" val="1795699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a44f75d-1e95-42df-8da5-e2b348bdba5e">
      <Terms xmlns="http://schemas.microsoft.com/office/infopath/2007/PartnerControls"/>
    </lcf76f155ced4ddcb4097134ff3c332f>
    <TaxCatchAll xmlns="a4c73387-93dc-4153-beea-956769cf0c11" xsi:nil="true"/>
    <SharedWithUsers xmlns="a4c73387-93dc-4153-beea-956769cf0c11">
      <UserInfo>
        <DisplayName/>
        <AccountId xsi:nil="true"/>
        <AccountType/>
      </UserInfo>
    </SharedWithUsers>
    <MediaLengthInSeconds xmlns="4a44f75d-1e95-42df-8da5-e2b348bdba5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0C71D8D287784DB2033D66978A4374" ma:contentTypeVersion="15" ma:contentTypeDescription="Create a new document." ma:contentTypeScope="" ma:versionID="58a592e6f2e1e5d1728ea4227d398951">
  <xsd:schema xmlns:xsd="http://www.w3.org/2001/XMLSchema" xmlns:xs="http://www.w3.org/2001/XMLSchema" xmlns:p="http://schemas.microsoft.com/office/2006/metadata/properties" xmlns:ns2="4a44f75d-1e95-42df-8da5-e2b348bdba5e" xmlns:ns3="a4c73387-93dc-4153-beea-956769cf0c11" targetNamespace="http://schemas.microsoft.com/office/2006/metadata/properties" ma:root="true" ma:fieldsID="65a0aac58254ac4bdcd8539b90383053" ns2:_="" ns3:_="">
    <xsd:import namespace="4a44f75d-1e95-42df-8da5-e2b348bdba5e"/>
    <xsd:import namespace="a4c73387-93dc-4153-beea-956769cf0c1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44f75d-1e95-42df-8da5-e2b348bdba5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32a6dc5-4323-40b2-bdb0-b0dbdec27f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c73387-93dc-4153-beea-956769cf0c1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4f590bd-0be5-4451-86c8-7b0b42a95a67}" ma:internalName="TaxCatchAll" ma:showField="CatchAllData" ma:web="a4c73387-93dc-4153-beea-956769cf0c1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5EC9C9-01F6-4A13-A993-A24C2D4957B1}">
  <ds:schemaRefs>
    <ds:schemaRef ds:uri="http://schemas.microsoft.com/office/2006/metadata/properties"/>
    <ds:schemaRef ds:uri="http://schemas.microsoft.com/office/infopath/2007/PartnerControls"/>
    <ds:schemaRef ds:uri="4a44f75d-1e95-42df-8da5-e2b348bdba5e"/>
    <ds:schemaRef ds:uri="a4c73387-93dc-4153-beea-956769cf0c11"/>
  </ds:schemaRefs>
</ds:datastoreItem>
</file>

<file path=customXml/itemProps2.xml><?xml version="1.0" encoding="utf-8"?>
<ds:datastoreItem xmlns:ds="http://schemas.openxmlformats.org/officeDocument/2006/customXml" ds:itemID="{92EF7C89-0340-40BD-BC79-0436D7D10762}">
  <ds:schemaRefs>
    <ds:schemaRef ds:uri="http://schemas.microsoft.com/sharepoint/v3/contenttype/forms"/>
  </ds:schemaRefs>
</ds:datastoreItem>
</file>

<file path=customXml/itemProps3.xml><?xml version="1.0" encoding="utf-8"?>
<ds:datastoreItem xmlns:ds="http://schemas.openxmlformats.org/officeDocument/2006/customXml" ds:itemID="{71739C0D-51A3-48B8-9536-1665B9531FC7}"/>
</file>

<file path=docProps/app.xml><?xml version="1.0" encoding="utf-8"?>
<Properties xmlns="http://schemas.openxmlformats.org/officeDocument/2006/extended-properties" xmlns:vt="http://schemas.openxmlformats.org/officeDocument/2006/docPropsVTypes">
  <TotalTime>151</TotalTime>
  <Words>416</Words>
  <Application>Microsoft Office PowerPoint</Application>
  <PresentationFormat>Widescreen</PresentationFormat>
  <Paragraphs>61</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Session 2</vt:lpstr>
      <vt:lpstr>PowerPoint Presentation</vt:lpstr>
      <vt:lpstr> </vt:lpstr>
      <vt:lpstr> </vt:lpstr>
      <vt:lpstr>Why might people need to seek refuge?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dc:title>
  <dc:creator>Nicola Barlow</dc:creator>
  <cp:lastModifiedBy>Kaaren Cruse</cp:lastModifiedBy>
  <cp:revision>74</cp:revision>
  <dcterms:created xsi:type="dcterms:W3CDTF">2021-02-10T10:19:42Z</dcterms:created>
  <dcterms:modified xsi:type="dcterms:W3CDTF">2025-02-20T10:48:46Z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0x010100DF0C71D8D287784DB2033D66978A4374</vt:lpwstr>
  </property>
  <property fmtid="{D5CDD505-2E9C-101B-9397-08002B2CF9AE}" pid="3" name="Order">
    <vt:r8>15000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